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8" r:id="rId5"/>
    <p:sldId id="260" r:id="rId6"/>
    <p:sldId id="280" r:id="rId7"/>
    <p:sldId id="282" r:id="rId8"/>
    <p:sldId id="285" r:id="rId9"/>
    <p:sldId id="283" r:id="rId10"/>
    <p:sldId id="290" r:id="rId11"/>
    <p:sldId id="287" r:id="rId12"/>
    <p:sldId id="286" r:id="rId13"/>
    <p:sldId id="284" r:id="rId14"/>
    <p:sldId id="288" r:id="rId15"/>
    <p:sldId id="289" r:id="rId16"/>
    <p:sldId id="291" r:id="rId17"/>
    <p:sldId id="292" r:id="rId18"/>
    <p:sldId id="293" r:id="rId19"/>
    <p:sldId id="2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C94E"/>
    <a:srgbClr val="005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C3AC8-45F6-4552-8A93-E236AD7C57FB}" v="53" dt="2025-07-31T15:02:33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6" d="100"/>
          <a:sy n="76" d="100"/>
        </p:scale>
        <p:origin x="94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36" y="5249620"/>
            <a:ext cx="7559262" cy="537713"/>
          </a:xfrm>
        </p:spPr>
        <p:txBody>
          <a:bodyPr anchor="t">
            <a:normAutofit/>
          </a:bodyPr>
          <a:lstStyle>
            <a:lvl1pPr algn="l">
              <a:defRPr sz="303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1192D-1B69-A648-85CB-F16FFBDED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936" y="5787333"/>
            <a:ext cx="7559262" cy="537713"/>
          </a:xfrm>
        </p:spPr>
        <p:txBody>
          <a:bodyPr anchor="t">
            <a:normAutofit/>
          </a:bodyPr>
          <a:lstStyle>
            <a:lvl1pPr marL="0" indent="0" algn="l">
              <a:buNone/>
              <a:defRPr sz="2363">
                <a:solidFill>
                  <a:srgbClr val="00A956"/>
                </a:solidFill>
                <a:latin typeface="Georgia" panose="02040502050405020303" pitchFamily="18" charset="0"/>
              </a:defRPr>
            </a:lvl1pPr>
            <a:lvl2pPr marL="411589" indent="0" algn="ctr">
              <a:buNone/>
              <a:defRPr sz="1800"/>
            </a:lvl2pPr>
            <a:lvl3pPr marL="823178" indent="0" algn="ctr">
              <a:buNone/>
              <a:defRPr sz="1620"/>
            </a:lvl3pPr>
            <a:lvl4pPr marL="1234767" indent="0" algn="ctr">
              <a:buNone/>
              <a:defRPr sz="1441"/>
            </a:lvl4pPr>
            <a:lvl5pPr marL="1646356" indent="0" algn="ctr">
              <a:buNone/>
              <a:defRPr sz="1441"/>
            </a:lvl5pPr>
            <a:lvl6pPr marL="2057945" indent="0" algn="ctr">
              <a:buNone/>
              <a:defRPr sz="1441"/>
            </a:lvl6pPr>
            <a:lvl7pPr marL="2469534" indent="0" algn="ctr">
              <a:buNone/>
              <a:defRPr sz="1441"/>
            </a:lvl7pPr>
            <a:lvl8pPr marL="2881122" indent="0" algn="ctr">
              <a:buNone/>
              <a:defRPr sz="1441"/>
            </a:lvl8pPr>
            <a:lvl9pPr marL="3292712" indent="0" algn="ctr">
              <a:buNone/>
              <a:defRPr sz="144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50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19D5-0F85-CB4E-B0A9-93B988A6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9A43A-A3AB-9641-9E5A-9DA8B2CC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B5666-28FF-9F4F-8C5C-D5068439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F1F43-8673-9348-80A9-029FC361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701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995B1-CE25-1148-9140-B20A1F18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093B2-889C-3D45-91E5-6ABBE19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78FF8-B193-9B4D-A0D1-BDFE4CDC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85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36" y="4374684"/>
            <a:ext cx="7559262" cy="1220748"/>
          </a:xfrm>
        </p:spPr>
        <p:txBody>
          <a:bodyPr anchor="t">
            <a:normAutofit/>
          </a:bodyPr>
          <a:lstStyle>
            <a:lvl1pPr algn="l">
              <a:defRPr sz="3173" b="1">
                <a:solidFill>
                  <a:srgbClr val="00A956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5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83AE-721B-8E45-86D0-EDEFBB6D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2527595"/>
            <a:ext cx="8099209" cy="454274"/>
          </a:xfrm>
        </p:spPr>
        <p:txBody>
          <a:bodyPr anchor="t"/>
          <a:lstStyle>
            <a:lvl1pPr>
              <a:defRPr sz="30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9186-9A63-804D-B992-7A2615733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937" y="2981869"/>
            <a:ext cx="8099209" cy="447131"/>
          </a:xfrm>
        </p:spPr>
        <p:txBody>
          <a:bodyPr anchor="t"/>
          <a:lstStyle>
            <a:lvl1pPr marL="0" indent="0">
              <a:buNone/>
              <a:defRPr sz="2025">
                <a:solidFill>
                  <a:srgbClr val="005336"/>
                </a:solidFill>
              </a:defRPr>
            </a:lvl1pPr>
            <a:lvl2pPr marL="4115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3178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767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4pPr>
            <a:lvl5pPr marL="1646356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5pPr>
            <a:lvl6pPr marL="2057945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6pPr>
            <a:lvl7pPr marL="2469534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7pPr>
            <a:lvl8pPr marL="2881122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8pPr>
            <a:lvl9pPr marL="3292712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03FE8-725B-C542-9752-0F0519FD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A956"/>
                </a:solidFill>
              </a:defRPr>
            </a:lvl1pPr>
          </a:lstStyle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62716B-0319-2E48-8A4F-A486A8CCA0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37752" y="3645569"/>
            <a:ext cx="1781826" cy="5103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04787F-D361-3E40-984A-D6B2F134C9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37" y="3402531"/>
            <a:ext cx="1781826" cy="100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57A8-4F44-A743-9523-4F882D6B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F2297-C797-C746-BFFC-71DBB907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BC500-FEB0-E34F-8384-75379BA5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23037-7A0A-9643-8F64-D23E831E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CD8BA-88AE-0D4A-A7D5-B98698AD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0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937" y="1628355"/>
            <a:ext cx="5181600" cy="12046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8C761-09FD-F940-A379-C15FF3112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628354"/>
            <a:ext cx="4991337" cy="4351338"/>
          </a:xfrm>
        </p:spPr>
        <p:txBody>
          <a:bodyPr/>
          <a:lstStyle>
            <a:lvl1pPr>
              <a:lnSpc>
                <a:spcPts val="2903"/>
              </a:lnSpc>
              <a:defRPr sz="1688" b="1"/>
            </a:lvl1pPr>
            <a:lvl2pPr>
              <a:lnSpc>
                <a:spcPts val="2903"/>
              </a:lnSpc>
              <a:defRPr sz="1688" b="1"/>
            </a:lvl2pPr>
            <a:lvl3pPr>
              <a:lnSpc>
                <a:spcPts val="2903"/>
              </a:lnSpc>
              <a:defRPr sz="1688" b="1"/>
            </a:lvl3pPr>
            <a:lvl4pPr>
              <a:lnSpc>
                <a:spcPts val="2903"/>
              </a:lnSpc>
              <a:defRPr sz="1688" b="1"/>
            </a:lvl4pPr>
            <a:lvl5pPr>
              <a:lnSpc>
                <a:spcPts val="2903"/>
              </a:lnSpc>
              <a:defRPr sz="1688" b="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7937" y="2940152"/>
            <a:ext cx="5181600" cy="303954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7208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939" y="1628355"/>
            <a:ext cx="4859525" cy="12046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7939" y="2940152"/>
            <a:ext cx="4859525" cy="303954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00852C3-1AE9-6D47-B34A-4970BBFD8C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9446" y="1628355"/>
            <a:ext cx="5939420" cy="36455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9392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Bullet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5739714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231492" indent="-231492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55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Bullet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5739714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231492" indent="-231492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22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6267A8-E11A-BC4B-ABF0-35302C5B76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-1553"/>
            <a:ext cx="5739715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0" indent="0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None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6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2D14D-EFB8-194E-9283-741A4DB5D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-1553"/>
            <a:ext cx="5739715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0" indent="0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None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902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7FBCA-0170-A045-A7B9-C21077D8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10515600" cy="70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E127D-E475-0447-ABE5-C831EB30D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937" y="1628354"/>
            <a:ext cx="10515600" cy="322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A5F-71C7-C24D-A60E-69D381002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7937" y="63189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8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C108-9FF4-4247-BF63-31A399B9D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91136" y="63189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08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pPr defTabSz="855859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FD07C-4D6A-8244-A552-36C15D64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05937" y="6318987"/>
            <a:ext cx="22371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08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2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/>
  <p:txStyles>
    <p:titleStyle>
      <a:lvl1pPr algn="l" defTabSz="823178" rtl="0" eaLnBrk="1" latinLnBrk="0" hangingPunct="1">
        <a:lnSpc>
          <a:spcPct val="90000"/>
        </a:lnSpc>
        <a:spcBef>
          <a:spcPct val="0"/>
        </a:spcBef>
        <a:buNone/>
        <a:defRPr sz="3038" b="0" kern="1200">
          <a:solidFill>
            <a:srgbClr val="005336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05794" indent="-205794" algn="l" defTabSz="823178" rtl="0" eaLnBrk="1" latinLnBrk="0" hangingPunct="1">
        <a:lnSpc>
          <a:spcPct val="90000"/>
        </a:lnSpc>
        <a:spcBef>
          <a:spcPts val="901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1pPr>
      <a:lvl2pPr marL="617383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2pPr>
      <a:lvl3pPr marL="1028973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3pPr>
      <a:lvl4pPr marL="1440561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4pPr>
      <a:lvl5pPr marL="1852150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5pPr>
      <a:lvl6pPr marL="2263739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5328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918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8507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89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178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767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356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945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534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1122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712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22795348/plotting-time-series-data-with-seabor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a.wikipedia.org/wiki/%D9%BE%D8%A7%D9%86%D8%AF%D8%A7%D8%B3_(%D9%86%D8%B1%D9%85%E2%80%8C%D8%A7%D9%81%D8%B2%D8%A7%D8%B1)" TargetMode="External"/><Relationship Id="rId7" Type="http://schemas.openxmlformats.org/officeDocument/2006/relationships/image" Target="../media/image1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wp-prd.let.ethz.ch/WP0-CIPRF9687/chapter/interaktivitaten-diskussion-und-illustrationen/" TargetMode="Externa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p-prd.let.ethz.ch/WP0-CIPRF9687/chapter/interaktivitaten-diskussion-und-illustrationen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CB0A-7993-BA4C-8272-98FAE8DB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9734" y="3924622"/>
            <a:ext cx="6212530" cy="232494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+mn-lt"/>
              </a:rPr>
              <a:t>ML – Data </a:t>
            </a:r>
            <a:r>
              <a:rPr lang="en-US" sz="3600" dirty="0" err="1">
                <a:latin typeface="+mn-lt"/>
              </a:rPr>
              <a:t>Visualisation</a:t>
            </a:r>
            <a:endParaRPr lang="en-US" sz="24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3561" y="2347294"/>
            <a:ext cx="1081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558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ICT Learning Centre @ UL - Python and ML Foundations</a:t>
            </a:r>
          </a:p>
        </p:txBody>
      </p:sp>
    </p:spTree>
    <p:extLst>
      <p:ext uri="{BB962C8B-B14F-4D97-AF65-F5344CB8AC3E}">
        <p14:creationId xmlns:p14="http://schemas.microsoft.com/office/powerpoint/2010/main" val="349673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56"/>
    </mc:Choice>
    <mc:Fallback xmlns="">
      <p:transition spd="slow" advTm="234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504E3-076F-4EF8-5278-7E98E7EEA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B566A3F-62A1-852F-1680-8F00A03F8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269" y="3296698"/>
            <a:ext cx="4683852" cy="318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C6E94C-7AA1-9A23-6C29-A89AD092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Seaborn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06DE0-A84A-C21C-5821-D0E00928E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7" y="1628354"/>
            <a:ext cx="10515600" cy="505246"/>
          </a:xfrm>
        </p:spPr>
        <p:txBody>
          <a:bodyPr/>
          <a:lstStyle/>
          <a:p>
            <a:r>
              <a:rPr lang="en-GB" sz="2400" dirty="0"/>
              <a:t>Built </a:t>
            </a:r>
            <a:r>
              <a:rPr lang="en-GB" sz="2400" i="1" dirty="0"/>
              <a:t>on top</a:t>
            </a:r>
            <a:r>
              <a:rPr lang="en-GB" sz="2400" dirty="0"/>
              <a:t> of Matplotlib and makes complex statistical plots simple.</a:t>
            </a:r>
            <a:endParaRPr lang="en-US" alt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75AC21-7F10-D589-713A-EE3903DFBD12}"/>
              </a:ext>
            </a:extLst>
          </p:cNvPr>
          <p:cNvSpPr txBox="1">
            <a:spLocks/>
          </p:cNvSpPr>
          <p:nvPr/>
        </p:nvSpPr>
        <p:spPr>
          <a:xfrm>
            <a:off x="647937" y="2133600"/>
            <a:ext cx="10515600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5794" indent="-205794" algn="l" defTabSz="823178" rtl="0" eaLnBrk="1" latinLnBrk="0" hangingPunct="1">
              <a:lnSpc>
                <a:spcPct val="90000"/>
              </a:lnSpc>
              <a:spcBef>
                <a:spcPts val="901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1pPr>
            <a:lvl2pPr marL="61738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2pPr>
            <a:lvl3pPr marL="102897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3pPr>
            <a:lvl4pPr marL="1440561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4pPr>
            <a:lvl5pPr marL="1852150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5pPr>
            <a:lvl6pPr marL="2263739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532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91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507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It's "</a:t>
            </a:r>
            <a:r>
              <a:rPr lang="en-GB" sz="2400" dirty="0" err="1"/>
              <a:t>DataFrame</a:t>
            </a:r>
            <a:r>
              <a:rPr lang="en-GB" sz="2400" dirty="0"/>
              <a:t>-aware“.</a:t>
            </a:r>
          </a:p>
          <a:p>
            <a:pPr lvl="1"/>
            <a:r>
              <a:rPr lang="en-GB" sz="2400" dirty="0"/>
              <a:t>Instead of passing data arrays like </a:t>
            </a:r>
            <a:r>
              <a:rPr lang="en-GB" sz="2400" i="1" dirty="0" err="1"/>
              <a:t>plt.hist</a:t>
            </a:r>
            <a:r>
              <a:rPr lang="en-GB" sz="2400" i="1" dirty="0"/>
              <a:t>(</a:t>
            </a:r>
            <a:r>
              <a:rPr lang="en-GB" sz="2400" i="1" dirty="0" err="1"/>
              <a:t>df</a:t>
            </a:r>
            <a:r>
              <a:rPr lang="en-GB" sz="2400" i="1" dirty="0"/>
              <a:t>['col']),</a:t>
            </a:r>
            <a:r>
              <a:rPr lang="en-GB" sz="2400" dirty="0"/>
              <a:t> you pass the entire</a:t>
            </a:r>
            <a:r>
              <a:rPr lang="en-GB" sz="2400" i="1" dirty="0"/>
              <a:t> </a:t>
            </a:r>
            <a:r>
              <a:rPr lang="en-GB" sz="2400" dirty="0" err="1"/>
              <a:t>DataFrame</a:t>
            </a:r>
            <a:r>
              <a:rPr lang="en-GB" sz="2400" dirty="0"/>
              <a:t> and the column names as strings.</a:t>
            </a:r>
          </a:p>
        </p:txBody>
      </p:sp>
      <p:pic>
        <p:nvPicPr>
          <p:cNvPr id="5" name="Picture 4" descr="A computer code with text&#10;&#10;AI-generated content may be incorrect.">
            <a:extLst>
              <a:ext uri="{FF2B5EF4-FFF2-40B4-BE49-F238E27FC236}">
                <a16:creationId xmlns:a16="http://schemas.microsoft.com/office/drawing/2014/main" id="{9D612C5A-83EA-515F-B1CD-A22878248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7" y="3641689"/>
            <a:ext cx="9190516" cy="19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49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10A3E-F818-4BE3-48FD-6A25D20F9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8114-F4FD-3181-437C-95442736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Engineering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A0CD3-E243-7F5E-9E05-CE4B78F50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7" y="1628354"/>
            <a:ext cx="10515600" cy="505246"/>
          </a:xfrm>
        </p:spPr>
        <p:txBody>
          <a:bodyPr/>
          <a:lstStyle/>
          <a:p>
            <a:r>
              <a:rPr lang="en-GB" sz="2400" dirty="0"/>
              <a:t>Manipulating existing features to create new features.</a:t>
            </a:r>
            <a:endParaRPr lang="en-US" alt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F3539C-A8CD-64C4-29EB-6BD5F8E1685E}"/>
              </a:ext>
            </a:extLst>
          </p:cNvPr>
          <p:cNvSpPr txBox="1">
            <a:spLocks/>
          </p:cNvSpPr>
          <p:nvPr/>
        </p:nvSpPr>
        <p:spPr>
          <a:xfrm>
            <a:off x="647937" y="2736770"/>
            <a:ext cx="10515600" cy="1694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5794" indent="-205794" algn="l" defTabSz="823178" rtl="0" eaLnBrk="1" latinLnBrk="0" hangingPunct="1">
              <a:lnSpc>
                <a:spcPct val="90000"/>
              </a:lnSpc>
              <a:spcBef>
                <a:spcPts val="901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1pPr>
            <a:lvl2pPr marL="61738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2pPr>
            <a:lvl3pPr marL="102897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3pPr>
            <a:lvl4pPr marL="1440561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4pPr>
            <a:lvl5pPr marL="1852150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5pPr>
            <a:lvl6pPr marL="2263739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532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91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507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Example:</a:t>
            </a:r>
            <a:r>
              <a:rPr lang="en-GB" sz="2400" dirty="0"/>
              <a:t> </a:t>
            </a:r>
          </a:p>
          <a:p>
            <a:pPr lvl="1"/>
            <a:r>
              <a:rPr lang="en-GB" sz="2400" dirty="0"/>
              <a:t>Objective - compare prices for 'New' vs 'Old’.</a:t>
            </a:r>
          </a:p>
          <a:p>
            <a:pPr lvl="1"/>
            <a:r>
              <a:rPr lang="en-US" sz="2400" dirty="0" err="1"/>
              <a:t>Categorise</a:t>
            </a:r>
            <a:r>
              <a:rPr lang="en-US" sz="2400" dirty="0"/>
              <a:t> data into 3 new classes: </a:t>
            </a:r>
            <a:r>
              <a:rPr lang="en-GB" sz="2400" dirty="0"/>
              <a:t>'New', 'Established', and 'Historic’ using ‘</a:t>
            </a:r>
            <a:r>
              <a:rPr lang="en-GB" sz="2400" dirty="0" err="1"/>
              <a:t>housing_median_age</a:t>
            </a:r>
            <a:r>
              <a:rPr lang="en-GB" sz="2400" dirty="0"/>
              <a:t>’ feature.</a:t>
            </a:r>
          </a:p>
          <a:p>
            <a:pPr lvl="1"/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0873A8-FCFD-BFE0-045D-8F3B5C5D0A48}"/>
              </a:ext>
            </a:extLst>
          </p:cNvPr>
          <p:cNvSpPr txBox="1">
            <a:spLocks/>
          </p:cNvSpPr>
          <p:nvPr/>
        </p:nvSpPr>
        <p:spPr>
          <a:xfrm>
            <a:off x="647937" y="2231524"/>
            <a:ext cx="10515600" cy="505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5794" indent="-205794" algn="l" defTabSz="823178" rtl="0" eaLnBrk="1" latinLnBrk="0" hangingPunct="1">
              <a:lnSpc>
                <a:spcPct val="90000"/>
              </a:lnSpc>
              <a:spcBef>
                <a:spcPts val="901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1pPr>
            <a:lvl2pPr marL="61738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2pPr>
            <a:lvl3pPr marL="102897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3pPr>
            <a:lvl4pPr marL="1440561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4pPr>
            <a:lvl5pPr marL="1852150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5pPr>
            <a:lvl6pPr marL="2263739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532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91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507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Critical data science task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06046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68211-F9EF-28A1-1D26-2704BCBED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186C-0807-76A4-DD19-A179E5AE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Bar Plot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05437-E0E4-C4BD-5097-BF230C12B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7" y="1628354"/>
            <a:ext cx="10515600" cy="505246"/>
          </a:xfrm>
        </p:spPr>
        <p:txBody>
          <a:bodyPr/>
          <a:lstStyle/>
          <a:p>
            <a:r>
              <a:rPr lang="en-GB" sz="2400" dirty="0"/>
              <a:t>How do the new house age groups compare?</a:t>
            </a:r>
            <a:endParaRPr lang="en-US" alt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3C5CD3-DA1D-4E4D-2040-109C28F9C21F}"/>
              </a:ext>
            </a:extLst>
          </p:cNvPr>
          <p:cNvSpPr txBox="1">
            <a:spLocks/>
          </p:cNvSpPr>
          <p:nvPr/>
        </p:nvSpPr>
        <p:spPr>
          <a:xfrm>
            <a:off x="647937" y="2133600"/>
            <a:ext cx="10515600" cy="505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5794" indent="-205794" algn="l" defTabSz="823178" rtl="0" eaLnBrk="1" latinLnBrk="0" hangingPunct="1">
              <a:lnSpc>
                <a:spcPct val="90000"/>
              </a:lnSpc>
              <a:spcBef>
                <a:spcPts val="901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1pPr>
            <a:lvl2pPr marL="61738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2pPr>
            <a:lvl3pPr marL="102897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3pPr>
            <a:lvl4pPr marL="1440561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4pPr>
            <a:lvl5pPr marL="1852150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5pPr>
            <a:lvl6pPr marL="2263739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532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91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507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Helps to compare frequencies/counts of </a:t>
            </a:r>
            <a:r>
              <a:rPr lang="en-US" sz="2400" b="1" dirty="0"/>
              <a:t>categorical variables</a:t>
            </a:r>
            <a:r>
              <a:rPr lang="en-US" sz="2400" dirty="0"/>
              <a:t>.</a:t>
            </a:r>
            <a:endParaRPr lang="en-GB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04EBE0-1C7E-FCBE-A952-C31AA0763813}"/>
              </a:ext>
            </a:extLst>
          </p:cNvPr>
          <p:cNvSpPr txBox="1">
            <a:spLocks/>
          </p:cNvSpPr>
          <p:nvPr/>
        </p:nvSpPr>
        <p:spPr>
          <a:xfrm>
            <a:off x="647937" y="2638846"/>
            <a:ext cx="10515600" cy="505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5794" indent="-205794" algn="l" defTabSz="823178" rtl="0" eaLnBrk="1" latinLnBrk="0" hangingPunct="1">
              <a:lnSpc>
                <a:spcPct val="90000"/>
              </a:lnSpc>
              <a:spcBef>
                <a:spcPts val="901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1pPr>
            <a:lvl2pPr marL="61738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2pPr>
            <a:lvl3pPr marL="102897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3pPr>
            <a:lvl4pPr marL="1440561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4pPr>
            <a:lvl5pPr marL="1852150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5pPr>
            <a:lvl6pPr marL="2263739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532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91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507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Seaborn’s advantage: </a:t>
            </a:r>
            <a:r>
              <a:rPr lang="en-US" sz="2400" dirty="0"/>
              <a:t>automatically groups data.</a:t>
            </a:r>
            <a:endParaRPr lang="en-GB" sz="2400" b="1" dirty="0"/>
          </a:p>
        </p:txBody>
      </p:sp>
      <p:pic>
        <p:nvPicPr>
          <p:cNvPr id="5" name="Picture 4" descr="A green bar chart with a white background&#10;&#10;AI-generated content may be incorrect.">
            <a:extLst>
              <a:ext uri="{FF2B5EF4-FFF2-40B4-BE49-F238E27FC236}">
                <a16:creationId xmlns:a16="http://schemas.microsoft.com/office/drawing/2014/main" id="{C41BFF03-A43C-843D-53B7-89990C1EA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36" y="3144092"/>
            <a:ext cx="6115127" cy="36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56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37339-D91C-6F43-5964-B29DF5200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99B9E-D636-4768-506A-FFD01189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Box Plot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23AEF-166B-9905-498A-82F16D1F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7" y="1628354"/>
            <a:ext cx="10515600" cy="1007664"/>
          </a:xfrm>
        </p:spPr>
        <p:txBody>
          <a:bodyPr/>
          <a:lstStyle/>
          <a:p>
            <a:r>
              <a:rPr lang="en-GB" sz="2400" dirty="0"/>
              <a:t>Shows the spread and centre of a dataset using five key numbers:  minimum, first quartile (Q1), median (Q2), third quartile (Q3), and maximum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35BF47-F369-02C4-47A0-674FD5CCC90C}"/>
              </a:ext>
            </a:extLst>
          </p:cNvPr>
          <p:cNvSpPr txBox="1">
            <a:spLocks/>
          </p:cNvSpPr>
          <p:nvPr/>
        </p:nvSpPr>
        <p:spPr>
          <a:xfrm>
            <a:off x="647937" y="2636018"/>
            <a:ext cx="10515600" cy="505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5794" indent="-205794" algn="l" defTabSz="823178" rtl="0" eaLnBrk="1" latinLnBrk="0" hangingPunct="1">
              <a:lnSpc>
                <a:spcPct val="90000"/>
              </a:lnSpc>
              <a:spcBef>
                <a:spcPts val="901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1pPr>
            <a:lvl2pPr marL="61738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2pPr>
            <a:lvl3pPr marL="102897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3pPr>
            <a:lvl4pPr marL="1440561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4pPr>
            <a:lvl5pPr marL="1852150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5pPr>
            <a:lvl6pPr marL="2263739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532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91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507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Length of the box and whiskers indicate data spread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00805A-49D5-B61B-6A65-C268CD67A1A3}"/>
              </a:ext>
            </a:extLst>
          </p:cNvPr>
          <p:cNvSpPr txBox="1">
            <a:spLocks/>
          </p:cNvSpPr>
          <p:nvPr/>
        </p:nvSpPr>
        <p:spPr>
          <a:xfrm>
            <a:off x="647937" y="3138436"/>
            <a:ext cx="10515600" cy="505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5794" indent="-205794" algn="l" defTabSz="823178" rtl="0" eaLnBrk="1" latinLnBrk="0" hangingPunct="1">
              <a:lnSpc>
                <a:spcPct val="90000"/>
              </a:lnSpc>
              <a:spcBef>
                <a:spcPts val="901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1pPr>
            <a:lvl2pPr marL="61738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2pPr>
            <a:lvl3pPr marL="102897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3pPr>
            <a:lvl4pPr marL="1440561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4pPr>
            <a:lvl5pPr marL="1852150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5pPr>
            <a:lvl6pPr marL="2263739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532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91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507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Dots outside the whiskers indicate outliers</a:t>
            </a:r>
          </a:p>
        </p:txBody>
      </p:sp>
      <p:pic>
        <p:nvPicPr>
          <p:cNvPr id="11" name="Picture 10" descr="A diagram of a chart&#10;&#10;AI-generated content may be incorrect.">
            <a:extLst>
              <a:ext uri="{FF2B5EF4-FFF2-40B4-BE49-F238E27FC236}">
                <a16:creationId xmlns:a16="http://schemas.microsoft.com/office/drawing/2014/main" id="{BE69F074-C73D-6D50-04A2-C2141829F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66" y="3643682"/>
            <a:ext cx="4971468" cy="309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30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1AAB6-C096-DFA2-8165-AB66B5C54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27CF-9676-3C3E-CCCD-B8A98AE4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Heatmap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38B0A-D1BE-42C9-CFC9-69A6C7B33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7" y="1628354"/>
            <a:ext cx="10515600" cy="505246"/>
          </a:xfrm>
        </p:spPr>
        <p:txBody>
          <a:bodyPr/>
          <a:lstStyle/>
          <a:p>
            <a:r>
              <a:rPr lang="en-GB" sz="2400" dirty="0"/>
              <a:t>What are the strongest patterns in the entire dataset?</a:t>
            </a:r>
            <a:endParaRPr lang="en-US" alt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31ECB7-5001-CC42-7D69-8E9A302C4C45}"/>
              </a:ext>
            </a:extLst>
          </p:cNvPr>
          <p:cNvSpPr txBox="1">
            <a:spLocks/>
          </p:cNvSpPr>
          <p:nvPr/>
        </p:nvSpPr>
        <p:spPr>
          <a:xfrm>
            <a:off x="647937" y="2133600"/>
            <a:ext cx="10515600" cy="505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5794" indent="-205794" algn="l" defTabSz="823178" rtl="0" eaLnBrk="1" latinLnBrk="0" hangingPunct="1">
              <a:lnSpc>
                <a:spcPct val="90000"/>
              </a:lnSpc>
              <a:spcBef>
                <a:spcPts val="901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1pPr>
            <a:lvl2pPr marL="61738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2pPr>
            <a:lvl3pPr marL="102897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3pPr>
            <a:lvl4pPr marL="1440561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4pPr>
            <a:lvl5pPr marL="1852150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5pPr>
            <a:lvl6pPr marL="2263739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532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91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507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Visualises </a:t>
            </a:r>
            <a:r>
              <a:rPr lang="en-GB" sz="2400" b="1" dirty="0"/>
              <a:t>correlation matrices</a:t>
            </a:r>
            <a:endParaRPr lang="en-GB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5E4EDF-664B-06EC-0486-EE9191A9AA4C}"/>
              </a:ext>
            </a:extLst>
          </p:cNvPr>
          <p:cNvSpPr txBox="1">
            <a:spLocks/>
          </p:cNvSpPr>
          <p:nvPr/>
        </p:nvSpPr>
        <p:spPr>
          <a:xfrm>
            <a:off x="647937" y="2638846"/>
            <a:ext cx="10515600" cy="505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5794" indent="-205794" algn="l" defTabSz="823178" rtl="0" eaLnBrk="1" latinLnBrk="0" hangingPunct="1">
              <a:lnSpc>
                <a:spcPct val="90000"/>
              </a:lnSpc>
              <a:spcBef>
                <a:spcPts val="901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1pPr>
            <a:lvl2pPr marL="61738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2pPr>
            <a:lvl3pPr marL="102897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3pPr>
            <a:lvl4pPr marL="1440561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4pPr>
            <a:lvl5pPr marL="1852150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5pPr>
            <a:lvl6pPr marL="2263739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532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91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507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b="1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B9A865-4070-82B0-EEB3-7D35D6CDA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" b="-905"/>
          <a:stretch>
            <a:fillRect/>
          </a:stretch>
        </p:blipFill>
        <p:spPr>
          <a:xfrm>
            <a:off x="3447642" y="2538364"/>
            <a:ext cx="5296715" cy="42191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7413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E0FA8-759A-C37D-15DD-305D92AE9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A8AD-738F-9E99-E647-768F7E48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Practice Question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31219-3205-B07D-F782-6759753A0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7" y="1628354"/>
            <a:ext cx="10515600" cy="505246"/>
          </a:xfrm>
        </p:spPr>
        <p:txBody>
          <a:bodyPr/>
          <a:lstStyle/>
          <a:p>
            <a:r>
              <a:rPr lang="en-GB" sz="2400" dirty="0"/>
              <a:t>Visualise video game sales data from last week’s challenge question </a:t>
            </a:r>
            <a:endParaRPr lang="en-US" alt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081BDD-4544-EEC2-7942-E4DB2B460946}"/>
              </a:ext>
            </a:extLst>
          </p:cNvPr>
          <p:cNvSpPr txBox="1">
            <a:spLocks/>
          </p:cNvSpPr>
          <p:nvPr/>
        </p:nvSpPr>
        <p:spPr>
          <a:xfrm>
            <a:off x="647937" y="2133600"/>
            <a:ext cx="10515600" cy="505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5794" indent="-205794" algn="l" defTabSz="823178" rtl="0" eaLnBrk="1" latinLnBrk="0" hangingPunct="1">
              <a:lnSpc>
                <a:spcPct val="90000"/>
              </a:lnSpc>
              <a:spcBef>
                <a:spcPts val="901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1pPr>
            <a:lvl2pPr marL="61738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2pPr>
            <a:lvl3pPr marL="102897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3pPr>
            <a:lvl4pPr marL="1440561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4pPr>
            <a:lvl5pPr marL="1852150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5pPr>
            <a:lvl6pPr marL="2263739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532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91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507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Answer the three analytical questions, but with visual evidence.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DE74B1-E826-AFAA-C8EC-77C5B7D53A13}"/>
              </a:ext>
            </a:extLst>
          </p:cNvPr>
          <p:cNvSpPr txBox="1">
            <a:spLocks/>
          </p:cNvSpPr>
          <p:nvPr/>
        </p:nvSpPr>
        <p:spPr>
          <a:xfrm>
            <a:off x="647937" y="2638846"/>
            <a:ext cx="10515600" cy="505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5794" indent="-205794" algn="l" defTabSz="823178" rtl="0" eaLnBrk="1" latinLnBrk="0" hangingPunct="1">
              <a:lnSpc>
                <a:spcPct val="90000"/>
              </a:lnSpc>
              <a:spcBef>
                <a:spcPts val="901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1pPr>
            <a:lvl2pPr marL="61738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2pPr>
            <a:lvl3pPr marL="102897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3pPr>
            <a:lvl4pPr marL="1440561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4pPr>
            <a:lvl5pPr marL="1852150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5pPr>
            <a:lvl6pPr marL="2263739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532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91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507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b="1" dirty="0"/>
          </a:p>
        </p:txBody>
      </p:sp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9889A121-2327-9A13-90F7-CF6EE4176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7" y="2891469"/>
            <a:ext cx="9826878" cy="244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51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4918-DD1F-054C-A4FB-2EAF57D39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259" y="3816813"/>
            <a:ext cx="5851339" cy="1220748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rgbClr val="92D050"/>
                </a:solidFill>
              </a:rPr>
              <a:t>Thank you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05365" y="3550024"/>
            <a:ext cx="2662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A956"/>
                </a:solidFill>
              </a:rPr>
              <a:t>ICT Learning Centre,</a:t>
            </a:r>
          </a:p>
          <a:p>
            <a:r>
              <a:rPr lang="en-IE" dirty="0">
                <a:solidFill>
                  <a:srgbClr val="00A956"/>
                </a:solidFill>
              </a:rPr>
              <a:t>CS1-046,</a:t>
            </a:r>
          </a:p>
          <a:p>
            <a:r>
              <a:rPr lang="en-IE" dirty="0">
                <a:solidFill>
                  <a:srgbClr val="00A956"/>
                </a:solidFill>
              </a:rPr>
              <a:t>CSIS Building,</a:t>
            </a:r>
          </a:p>
          <a:p>
            <a:r>
              <a:rPr lang="en-IE" dirty="0">
                <a:solidFill>
                  <a:srgbClr val="00A956"/>
                </a:solidFill>
              </a:rPr>
              <a:t>University of Limerick,</a:t>
            </a:r>
          </a:p>
          <a:p>
            <a:endParaRPr lang="en-IE" dirty="0">
              <a:solidFill>
                <a:srgbClr val="00A956"/>
              </a:solidFill>
            </a:endParaRPr>
          </a:p>
          <a:p>
            <a:r>
              <a:rPr lang="en-IE" dirty="0">
                <a:solidFill>
                  <a:srgbClr val="00A956"/>
                </a:solidFill>
              </a:rPr>
              <a:t>http://ictlc.ul.ie/contactus</a:t>
            </a:r>
          </a:p>
        </p:txBody>
      </p:sp>
    </p:spTree>
    <p:extLst>
      <p:ext uri="{BB962C8B-B14F-4D97-AF65-F5344CB8AC3E}">
        <p14:creationId xmlns:p14="http://schemas.microsoft.com/office/powerpoint/2010/main" val="2039855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69A6-E238-E8EB-07BD-6CA99531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2001054"/>
            <a:ext cx="8099209" cy="454274"/>
          </a:xfrm>
        </p:spPr>
        <p:txBody>
          <a:bodyPr/>
          <a:lstStyle/>
          <a:p>
            <a:r>
              <a:rPr lang="en-US" sz="6000" dirty="0"/>
              <a:t>Data </a:t>
            </a:r>
            <a:r>
              <a:rPr lang="en-US" sz="6000" dirty="0" err="1"/>
              <a:t>Visualisation</a:t>
            </a:r>
            <a:endParaRPr lang="en-GB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4E900-9868-FF62-2644-682F5748D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Finding the story in your data</a:t>
            </a:r>
            <a:endParaRPr lang="en-GB" b="1" dirty="0"/>
          </a:p>
        </p:txBody>
      </p:sp>
      <p:pic>
        <p:nvPicPr>
          <p:cNvPr id="7" name="Picture Placeholder 6" descr="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41ACC291-0D16-58F4-DA28-60EFE082C9C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41" t="30592" r="9502" b="31773"/>
          <a:stretch>
            <a:fillRect/>
          </a:stretch>
        </p:blipFill>
        <p:spPr>
          <a:xfrm>
            <a:off x="2534478" y="3726427"/>
            <a:ext cx="7285383" cy="2078026"/>
          </a:xfrm>
        </p:spPr>
      </p:pic>
    </p:spTree>
    <p:extLst>
      <p:ext uri="{BB962C8B-B14F-4D97-AF65-F5344CB8AC3E}">
        <p14:creationId xmlns:p14="http://schemas.microsoft.com/office/powerpoint/2010/main" val="230273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342DF-43FF-D277-8EE4-060D4F3C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</a:t>
            </a:r>
            <a:r>
              <a:rPr lang="en-US" b="1" dirty="0" err="1"/>
              <a:t>Visualise</a:t>
            </a:r>
            <a:r>
              <a:rPr lang="en-US" b="1" dirty="0"/>
              <a:t>?</a:t>
            </a:r>
            <a:endParaRPr lang="en-GB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050308-57BE-3AE8-4B4E-67485DC5E426}"/>
              </a:ext>
            </a:extLst>
          </p:cNvPr>
          <p:cNvSpPr txBox="1">
            <a:spLocks/>
          </p:cNvSpPr>
          <p:nvPr/>
        </p:nvSpPr>
        <p:spPr>
          <a:xfrm>
            <a:off x="647937" y="2242928"/>
            <a:ext cx="10515600" cy="505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5794" indent="-205794" algn="l" defTabSz="823178" rtl="0" eaLnBrk="1" latinLnBrk="0" hangingPunct="1">
              <a:lnSpc>
                <a:spcPct val="90000"/>
              </a:lnSpc>
              <a:spcBef>
                <a:spcPts val="901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1pPr>
            <a:lvl2pPr marL="61738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2pPr>
            <a:lvl3pPr marL="102897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3pPr>
            <a:lvl4pPr marL="1440561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4pPr>
            <a:lvl5pPr marL="1852150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5pPr>
            <a:lvl6pPr marL="2263739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532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91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507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Visuals help us instantly find</a:t>
            </a:r>
            <a:endParaRPr lang="en-GB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1E549A-D71B-1116-6103-C54ED2367215}"/>
              </a:ext>
            </a:extLst>
          </p:cNvPr>
          <p:cNvSpPr txBox="1">
            <a:spLocks/>
          </p:cNvSpPr>
          <p:nvPr/>
        </p:nvSpPr>
        <p:spPr>
          <a:xfrm>
            <a:off x="647937" y="1585187"/>
            <a:ext cx="10515600" cy="505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5794" indent="-205794" algn="l" defTabSz="823178" rtl="0" eaLnBrk="1" latinLnBrk="0" hangingPunct="1">
              <a:lnSpc>
                <a:spcPct val="90000"/>
              </a:lnSpc>
              <a:spcBef>
                <a:spcPts val="901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1pPr>
            <a:lvl2pPr marL="61738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2pPr>
            <a:lvl3pPr marL="102897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3pPr>
            <a:lvl4pPr marL="1440561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4pPr>
            <a:lvl5pPr marL="1852150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5pPr>
            <a:lvl6pPr marL="2263739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532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91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507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It's the first and most important step in any data project</a:t>
            </a:r>
            <a:endParaRPr lang="en-GB" sz="2400" dirty="0"/>
          </a:p>
        </p:txBody>
      </p:sp>
      <p:pic>
        <p:nvPicPr>
          <p:cNvPr id="20" name="Picture 19" descr="A green dot pattern on a grid&#10;&#10;AI-generated content may be incorrect.">
            <a:extLst>
              <a:ext uri="{FF2B5EF4-FFF2-40B4-BE49-F238E27FC236}">
                <a16:creationId xmlns:a16="http://schemas.microsoft.com/office/drawing/2014/main" id="{CDB3BAD7-E84E-EFF7-C204-FC2F84E21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59" y="2866438"/>
            <a:ext cx="4013334" cy="2482475"/>
          </a:xfrm>
          <a:prstGeom prst="rect">
            <a:avLst/>
          </a:prstGeom>
        </p:spPr>
      </p:pic>
      <p:pic>
        <p:nvPicPr>
          <p:cNvPr id="22" name="Picture 21" descr="A diagram of a chart&#10;&#10;AI-generated content may be incorrect.">
            <a:extLst>
              <a:ext uri="{FF2B5EF4-FFF2-40B4-BE49-F238E27FC236}">
                <a16:creationId xmlns:a16="http://schemas.microsoft.com/office/drawing/2014/main" id="{6511B147-B0A1-85FC-42E3-EFABD480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70" y="2866438"/>
            <a:ext cx="3980030" cy="2475322"/>
          </a:xfrm>
          <a:prstGeom prst="rect">
            <a:avLst/>
          </a:prstGeom>
        </p:spPr>
      </p:pic>
      <p:pic>
        <p:nvPicPr>
          <p:cNvPr id="24" name="Picture 23" descr="A graph with green lines&#10;&#10;AI-generated content may be incorrect.">
            <a:extLst>
              <a:ext uri="{FF2B5EF4-FFF2-40B4-BE49-F238E27FC236}">
                <a16:creationId xmlns:a16="http://schemas.microsoft.com/office/drawing/2014/main" id="{A039038A-D8B7-4433-1BE0-41CEDE6F0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6437"/>
            <a:ext cx="3996682" cy="24773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3836F1B-1A53-D0E8-B216-6085ECA4A309}"/>
              </a:ext>
            </a:extLst>
          </p:cNvPr>
          <p:cNvSpPr txBox="1"/>
          <p:nvPr/>
        </p:nvSpPr>
        <p:spPr>
          <a:xfrm>
            <a:off x="-1" y="5403670"/>
            <a:ext cx="399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&amp; Skew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15473D-AACD-B4AD-B6C9-C3B260931E27}"/>
              </a:ext>
            </a:extLst>
          </p:cNvPr>
          <p:cNvSpPr txBox="1"/>
          <p:nvPr/>
        </p:nvSpPr>
        <p:spPr>
          <a:xfrm>
            <a:off x="4130963" y="5403670"/>
            <a:ext cx="398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Patterns &amp; Relationships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8D09A1-FA71-13CE-9501-F5EB2AA3C064}"/>
              </a:ext>
            </a:extLst>
          </p:cNvPr>
          <p:cNvSpPr txBox="1"/>
          <p:nvPr/>
        </p:nvSpPr>
        <p:spPr>
          <a:xfrm>
            <a:off x="8211970" y="5403670"/>
            <a:ext cx="398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Outliers &amp; Anomalies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7515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68B6A56-F0F6-870B-54AF-9195F4190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926431-D74F-2260-3F1E-8BA8E4B59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379065"/>
            <a:ext cx="3932237" cy="545383"/>
          </a:xfrm>
        </p:spPr>
        <p:txBody>
          <a:bodyPr/>
          <a:lstStyle/>
          <a:p>
            <a:r>
              <a:rPr lang="en-US" b="1" dirty="0"/>
              <a:t>Our Toolkit</a:t>
            </a:r>
            <a:endParaRPr lang="en-GB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C0915-49F6-CBE7-C364-A0BD30CCB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1097999"/>
            <a:ext cx="3932237" cy="4577243"/>
          </a:xfrm>
        </p:spPr>
        <p:txBody>
          <a:bodyPr/>
          <a:lstStyle/>
          <a:p>
            <a:r>
              <a:rPr lang="en-US" dirty="0"/>
              <a:t>Pandas: </a:t>
            </a:r>
            <a:r>
              <a:rPr lang="en-US" b="0" dirty="0"/>
              <a:t>for loading and transforming data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Matplotlib: </a:t>
            </a:r>
            <a:r>
              <a:rPr lang="en-US" b="0" dirty="0"/>
              <a:t>the “foundation” of plotting and provides full control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Seaborn: </a:t>
            </a:r>
            <a:r>
              <a:rPr lang="en-US" b="0" dirty="0"/>
              <a:t>Built on matplotlib; creates beautiful statistical plots with less code</a:t>
            </a:r>
            <a:endParaRPr lang="en-GB" dirty="0"/>
          </a:p>
        </p:txBody>
      </p:sp>
      <p:pic>
        <p:nvPicPr>
          <p:cNvPr id="6" name="Content Placeholder 8" descr="A blue and black text&#10;&#10;AI-generated content may be incorrect.">
            <a:extLst>
              <a:ext uri="{FF2B5EF4-FFF2-40B4-BE49-F238E27FC236}">
                <a16:creationId xmlns:a16="http://schemas.microsoft.com/office/drawing/2014/main" id="{18F93A40-CF2A-FD4B-1BC1-27ED15E13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46504" y="55505"/>
            <a:ext cx="5127020" cy="2084988"/>
          </a:xfrm>
          <a:prstGeom prst="rect">
            <a:avLst/>
          </a:prstGeom>
        </p:spPr>
      </p:pic>
      <p:pic>
        <p:nvPicPr>
          <p:cNvPr id="7" name="Picture 6" descr="A blue and white logo with a colorful circle and a black background&#10;&#10;AI-generated content may be incorrect.">
            <a:extLst>
              <a:ext uri="{FF2B5EF4-FFF2-40B4-BE49-F238E27FC236}">
                <a16:creationId xmlns:a16="http://schemas.microsoft.com/office/drawing/2014/main" id="{B9829CEA-17DB-262F-EAD6-819F37156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46504" y="2070336"/>
            <a:ext cx="5479165" cy="13162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92C3AEB-203A-1B83-2140-2C57F05BDA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6504" y="3456777"/>
            <a:ext cx="5769108" cy="16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8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ACE4E-272F-EBDF-80D4-D3BE125BE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C00E-45FB-B9F0-F33F-81D89905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2001053"/>
            <a:ext cx="8099209" cy="980815"/>
          </a:xfrm>
        </p:spPr>
        <p:txBody>
          <a:bodyPr/>
          <a:lstStyle/>
          <a:p>
            <a:r>
              <a:rPr lang="en-US" sz="6000" dirty="0"/>
              <a:t>Matplotlib</a:t>
            </a:r>
            <a:endParaRPr lang="en-GB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1672E-E026-F12F-6CE4-704F93B5C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Foundation of plotting in Python</a:t>
            </a:r>
          </a:p>
        </p:txBody>
      </p:sp>
      <p:pic>
        <p:nvPicPr>
          <p:cNvPr id="8" name="Picture Placeholder 7" descr="A blue and white logo with a colorful circle and a black background&#10;&#10;AI-generated content may be incorrect.">
            <a:extLst>
              <a:ext uri="{FF2B5EF4-FFF2-40B4-BE49-F238E27FC236}">
                <a16:creationId xmlns:a16="http://schemas.microsoft.com/office/drawing/2014/main" id="{3A524EA1-BB79-B9FF-CE1B-AC8825075B7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-9616" b="-9616"/>
          <a:stretch>
            <a:fillRect/>
          </a:stretch>
        </p:blipFill>
        <p:spPr>
          <a:xfrm>
            <a:off x="2537752" y="3645568"/>
            <a:ext cx="6911048" cy="1979577"/>
          </a:xfrm>
        </p:spPr>
      </p:pic>
    </p:spTree>
    <p:extLst>
      <p:ext uri="{BB962C8B-B14F-4D97-AF65-F5344CB8AC3E}">
        <p14:creationId xmlns:p14="http://schemas.microsoft.com/office/powerpoint/2010/main" val="3935975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1EF78-0B41-F462-F915-792A6C0C8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006ACCC-CEB2-B847-57AC-FA170D64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891" y="3144092"/>
            <a:ext cx="4376109" cy="353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0CCA1A-B868-869A-1642-2E3BF112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Matplotlib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F5C65-E8CA-AE83-3EA4-98DD94F6C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7" y="1628354"/>
            <a:ext cx="10515600" cy="505246"/>
          </a:xfrm>
        </p:spPr>
        <p:txBody>
          <a:bodyPr/>
          <a:lstStyle/>
          <a:p>
            <a:r>
              <a:rPr lang="en-GB" sz="2400" dirty="0"/>
              <a:t>Detailed, low-level control over every part of your figure.</a:t>
            </a:r>
            <a:endParaRPr lang="en-US" alt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39530F-334E-622E-8287-64D3AF6D6355}"/>
              </a:ext>
            </a:extLst>
          </p:cNvPr>
          <p:cNvSpPr txBox="1">
            <a:spLocks/>
          </p:cNvSpPr>
          <p:nvPr/>
        </p:nvSpPr>
        <p:spPr>
          <a:xfrm>
            <a:off x="647937" y="2133600"/>
            <a:ext cx="10515600" cy="505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5794" indent="-205794" algn="l" defTabSz="823178" rtl="0" eaLnBrk="1" latinLnBrk="0" hangingPunct="1">
              <a:lnSpc>
                <a:spcPct val="90000"/>
              </a:lnSpc>
              <a:spcBef>
                <a:spcPts val="901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1pPr>
            <a:lvl2pPr marL="61738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2pPr>
            <a:lvl3pPr marL="102897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3pPr>
            <a:lvl4pPr marL="1440561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4pPr>
            <a:lvl5pPr marL="1852150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5pPr>
            <a:lvl6pPr marL="2263739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532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91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507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Used via the </a:t>
            </a:r>
            <a:r>
              <a:rPr lang="en-GB" sz="2400" i="1" dirty="0" err="1"/>
              <a:t>pyplot</a:t>
            </a:r>
            <a:r>
              <a:rPr lang="en-GB" sz="2400" dirty="0"/>
              <a:t> interface, imported as </a:t>
            </a:r>
            <a:r>
              <a:rPr lang="en-GB" sz="2400" i="1" dirty="0" err="1"/>
              <a:t>plt</a:t>
            </a:r>
            <a:endParaRPr lang="en-GB" sz="2400" i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9708C0-07D8-6C1B-A9CB-FFE5954EB6B4}"/>
              </a:ext>
            </a:extLst>
          </p:cNvPr>
          <p:cNvSpPr txBox="1">
            <a:spLocks/>
          </p:cNvSpPr>
          <p:nvPr/>
        </p:nvSpPr>
        <p:spPr>
          <a:xfrm>
            <a:off x="647937" y="2638846"/>
            <a:ext cx="10515600" cy="505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5794" indent="-205794" algn="l" defTabSz="823178" rtl="0" eaLnBrk="1" latinLnBrk="0" hangingPunct="1">
              <a:lnSpc>
                <a:spcPct val="90000"/>
              </a:lnSpc>
              <a:spcBef>
                <a:spcPts val="901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1pPr>
            <a:lvl2pPr marL="61738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2pPr>
            <a:lvl3pPr marL="102897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3pPr>
            <a:lvl4pPr marL="1440561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4pPr>
            <a:lvl5pPr marL="1852150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5pPr>
            <a:lvl6pPr marL="2263739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532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91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507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It is "</a:t>
            </a:r>
            <a:r>
              <a:rPr lang="en-GB" sz="2400" b="1" dirty="0"/>
              <a:t>stateful</a:t>
            </a:r>
            <a:r>
              <a:rPr lang="en-GB" sz="2400" dirty="0"/>
              <a:t>“. You build a plot layer by layer.</a:t>
            </a:r>
          </a:p>
        </p:txBody>
      </p:sp>
      <p:pic>
        <p:nvPicPr>
          <p:cNvPr id="9" name="Picture 8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78C1BA22-3803-00A7-A4C7-EEC2208C5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0" b="4685"/>
          <a:stretch>
            <a:fillRect/>
          </a:stretch>
        </p:blipFill>
        <p:spPr>
          <a:xfrm>
            <a:off x="647937" y="3713909"/>
            <a:ext cx="7329259" cy="153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46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86D76-5F7B-2A0B-AA20-0C10CBE85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24F95-8454-A963-C58F-CB8B67E1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Histogram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E26CB-C2F7-E254-0109-8D1F82BA9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7" y="1628354"/>
            <a:ext cx="10515600" cy="505246"/>
          </a:xfrm>
        </p:spPr>
        <p:txBody>
          <a:bodyPr/>
          <a:lstStyle/>
          <a:p>
            <a:r>
              <a:rPr lang="en-US" altLang="en-US" sz="2400" dirty="0"/>
              <a:t>How is the data spread out?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346F0E-8408-0049-F08F-B7454900817D}"/>
              </a:ext>
            </a:extLst>
          </p:cNvPr>
          <p:cNvSpPr txBox="1">
            <a:spLocks/>
          </p:cNvSpPr>
          <p:nvPr/>
        </p:nvSpPr>
        <p:spPr>
          <a:xfrm>
            <a:off x="647937" y="2133599"/>
            <a:ext cx="10515600" cy="760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5794" indent="-205794" algn="l" defTabSz="823178" rtl="0" eaLnBrk="1" latinLnBrk="0" hangingPunct="1">
              <a:lnSpc>
                <a:spcPct val="90000"/>
              </a:lnSpc>
              <a:spcBef>
                <a:spcPts val="901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1pPr>
            <a:lvl2pPr marL="61738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2pPr>
            <a:lvl3pPr marL="102897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3pPr>
            <a:lvl4pPr marL="1440561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4pPr>
            <a:lvl5pPr marL="1852150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5pPr>
            <a:lvl6pPr marL="2263739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532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91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507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Helps to understand </a:t>
            </a:r>
            <a:r>
              <a:rPr lang="en-US" sz="2400" b="1" dirty="0"/>
              <a:t>distribution</a:t>
            </a:r>
            <a:r>
              <a:rPr lang="en-US" sz="2400" dirty="0"/>
              <a:t> and </a:t>
            </a:r>
            <a:r>
              <a:rPr lang="en-US" sz="2400" b="1" dirty="0"/>
              <a:t>frequency</a:t>
            </a:r>
            <a:r>
              <a:rPr lang="en-US" sz="2400" dirty="0"/>
              <a:t> of a </a:t>
            </a:r>
            <a:r>
              <a:rPr lang="en-US" sz="2400" b="1" dirty="0"/>
              <a:t>single numerical variable.</a:t>
            </a:r>
            <a:endParaRPr lang="en-GB" sz="2400" b="1" dirty="0"/>
          </a:p>
        </p:txBody>
      </p:sp>
      <p:pic>
        <p:nvPicPr>
          <p:cNvPr id="6" name="Picture 5" descr="A green graph with white grid&#10;&#10;AI-generated content may be incorrect.">
            <a:extLst>
              <a:ext uri="{FF2B5EF4-FFF2-40B4-BE49-F238E27FC236}">
                <a16:creationId xmlns:a16="http://schemas.microsoft.com/office/drawing/2014/main" id="{188D700E-E103-E671-62A9-3D9C7F75F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898" y="2893924"/>
            <a:ext cx="6468203" cy="38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9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452F9-3E87-7833-6E53-D10A3C037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39DF-FD3C-3299-A9F2-FDEA7B16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Scatterplot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67F8F-7080-FA67-30B6-C0E2469D9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7" y="1628354"/>
            <a:ext cx="10515600" cy="505246"/>
          </a:xfrm>
        </p:spPr>
        <p:txBody>
          <a:bodyPr/>
          <a:lstStyle/>
          <a:p>
            <a:r>
              <a:rPr lang="en-GB" sz="2400" dirty="0"/>
              <a:t>How are two variables related to each other?</a:t>
            </a:r>
            <a:endParaRPr lang="en-US" alt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386F0-2E58-F89F-D8BA-97F52947E34B}"/>
              </a:ext>
            </a:extLst>
          </p:cNvPr>
          <p:cNvSpPr txBox="1">
            <a:spLocks/>
          </p:cNvSpPr>
          <p:nvPr/>
        </p:nvSpPr>
        <p:spPr>
          <a:xfrm>
            <a:off x="647937" y="2133600"/>
            <a:ext cx="10515600" cy="505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5794" indent="-205794" algn="l" defTabSz="823178" rtl="0" eaLnBrk="1" latinLnBrk="0" hangingPunct="1">
              <a:lnSpc>
                <a:spcPct val="90000"/>
              </a:lnSpc>
              <a:spcBef>
                <a:spcPts val="901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1pPr>
            <a:lvl2pPr marL="61738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2pPr>
            <a:lvl3pPr marL="1028973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3pPr>
            <a:lvl4pPr marL="1440561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4pPr>
            <a:lvl5pPr marL="1852150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553" kern="1200">
                <a:solidFill>
                  <a:srgbClr val="005336"/>
                </a:solidFill>
                <a:latin typeface="Helvetica" pitchFamily="2" charset="0"/>
                <a:ea typeface="+mn-ea"/>
                <a:cs typeface="+mn-cs"/>
              </a:defRPr>
            </a:lvl5pPr>
            <a:lvl6pPr marL="2263739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532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918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507" indent="-205794" algn="l" defTabSz="823178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Helps to find the </a:t>
            </a:r>
            <a:r>
              <a:rPr lang="en-GB" sz="2400" b="1" dirty="0"/>
              <a:t>relationship</a:t>
            </a:r>
            <a:r>
              <a:rPr lang="en-GB" sz="2400" dirty="0"/>
              <a:t> between </a:t>
            </a:r>
            <a:r>
              <a:rPr lang="en-GB" sz="2400" b="1" dirty="0"/>
              <a:t>two numerical variables</a:t>
            </a:r>
            <a:r>
              <a:rPr lang="en-GB" sz="2400" dirty="0"/>
              <a:t>.</a:t>
            </a:r>
          </a:p>
        </p:txBody>
      </p:sp>
      <p:pic>
        <p:nvPicPr>
          <p:cNvPr id="4" name="Picture 3" descr="A green dot pattern on a grid&#10;&#10;AI-generated content may be incorrect.">
            <a:extLst>
              <a:ext uri="{FF2B5EF4-FFF2-40B4-BE49-F238E27FC236}">
                <a16:creationId xmlns:a16="http://schemas.microsoft.com/office/drawing/2014/main" id="{B3DBCBA5-C662-49D0-1A40-FEBBD2352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280" y="2638846"/>
            <a:ext cx="6569170" cy="406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6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9E62F-21E8-81DA-7C40-9A8AA9E42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D56E-3F87-D250-C7BE-BA6DFEF3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2001054"/>
            <a:ext cx="8099209" cy="454274"/>
          </a:xfrm>
        </p:spPr>
        <p:txBody>
          <a:bodyPr/>
          <a:lstStyle/>
          <a:p>
            <a:r>
              <a:rPr lang="en-US" sz="6000" dirty="0"/>
              <a:t>Seaborn</a:t>
            </a:r>
            <a:endParaRPr lang="en-GB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E3BC-EB8B-D537-7351-57A88374E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High-level plotting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4499E72-9A97-9D09-CFAF-AC708CEF49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" r="34"/>
          <a:stretch>
            <a:fillRect/>
          </a:stretch>
        </p:blipFill>
        <p:spPr>
          <a:xfrm>
            <a:off x="2537752" y="3645569"/>
            <a:ext cx="7163354" cy="2051846"/>
          </a:xfrm>
        </p:spPr>
      </p:pic>
    </p:spTree>
    <p:extLst>
      <p:ext uri="{BB962C8B-B14F-4D97-AF65-F5344CB8AC3E}">
        <p14:creationId xmlns:p14="http://schemas.microsoft.com/office/powerpoint/2010/main" val="25082876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961_RD_UL_PPT_V1" id="{B1DF1E9F-A915-334F-8576-F19A781521BD}" vid="{D2420B80-F699-684B-A18E-0344655F8F7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998CACFD25984398A1E03E9A9F7818" ma:contentTypeVersion="14" ma:contentTypeDescription="Create a new document." ma:contentTypeScope="" ma:versionID="7ef680fad016dbfc3624906ee74e8ced">
  <xsd:schema xmlns:xsd="http://www.w3.org/2001/XMLSchema" xmlns:xs="http://www.w3.org/2001/XMLSchema" xmlns:p="http://schemas.microsoft.com/office/2006/metadata/properties" xmlns:ns3="772dc9df-d182-4463-b1d4-6e316e0f4263" xmlns:ns4="22fcc637-067c-4a26-983e-dfd5d50d3741" targetNamespace="http://schemas.microsoft.com/office/2006/metadata/properties" ma:root="true" ma:fieldsID="25c818b3f63ad385747d217b9261d7e0" ns3:_="" ns4:_="">
    <xsd:import namespace="772dc9df-d182-4463-b1d4-6e316e0f4263"/>
    <xsd:import namespace="22fcc637-067c-4a26-983e-dfd5d50d374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2dc9df-d182-4463-b1d4-6e316e0f42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fcc637-067c-4a26-983e-dfd5d50d374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72dc9df-d182-4463-b1d4-6e316e0f4263" xsi:nil="true"/>
  </documentManagement>
</p:properties>
</file>

<file path=customXml/itemProps1.xml><?xml version="1.0" encoding="utf-8"?>
<ds:datastoreItem xmlns:ds="http://schemas.openxmlformats.org/officeDocument/2006/customXml" ds:itemID="{64593FD0-DB79-4614-8357-97A0D15C5A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C3A909-D815-41B4-AE71-A3B1656A25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2dc9df-d182-4463-b1d4-6e316e0f4263"/>
    <ds:schemaRef ds:uri="22fcc637-067c-4a26-983e-dfd5d50d37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80FEBC-C3AB-4009-9C68-7318D2E093A0}">
  <ds:schemaRefs>
    <ds:schemaRef ds:uri="22fcc637-067c-4a26-983e-dfd5d50d3741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772dc9df-d182-4463-b1d4-6e316e0f4263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0084b924-3ab4-4116-9251-9939f695e54c}" enabled="0" method="" siteId="{0084b924-3ab4-4116-9251-9939f695e54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6900</TotalTime>
  <Words>397</Words>
  <Application>Microsoft Office PowerPoint</Application>
  <PresentationFormat>Widescreen</PresentationFormat>
  <Paragraphs>63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Georgia</vt:lpstr>
      <vt:lpstr>Helvetica</vt:lpstr>
      <vt:lpstr>1_Office Theme</vt:lpstr>
      <vt:lpstr>ML – Data Visualisation</vt:lpstr>
      <vt:lpstr>Data Visualisation</vt:lpstr>
      <vt:lpstr>Why Visualise?</vt:lpstr>
      <vt:lpstr>Our Toolkit</vt:lpstr>
      <vt:lpstr>Matplotlib</vt:lpstr>
      <vt:lpstr>Matplotlib</vt:lpstr>
      <vt:lpstr>Histogram</vt:lpstr>
      <vt:lpstr>Scatterplot</vt:lpstr>
      <vt:lpstr>Seaborn</vt:lpstr>
      <vt:lpstr>Seaborn</vt:lpstr>
      <vt:lpstr>Feature Engineering</vt:lpstr>
      <vt:lpstr>Bar Plot</vt:lpstr>
      <vt:lpstr>Box Plot</vt:lpstr>
      <vt:lpstr>Heatmap</vt:lpstr>
      <vt:lpstr>Practice Question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ULPG:Prince.Siddharth</dc:creator>
  <cp:lastModifiedBy>ULPG:Prince.Siddharth</cp:lastModifiedBy>
  <cp:revision>7</cp:revision>
  <dcterms:created xsi:type="dcterms:W3CDTF">2025-07-30T15:02:37Z</dcterms:created>
  <dcterms:modified xsi:type="dcterms:W3CDTF">2025-10-19T22:50:51Z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0x010100DA998CACFD25984398A1E03E9A9F7818</vt:lpwstr>
  </property>
</Properties>
</file>